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71" r:id="rId3"/>
    <p:sldId id="278" r:id="rId4"/>
    <p:sldId id="258" r:id="rId5"/>
    <p:sldId id="260" r:id="rId6"/>
    <p:sldId id="275" r:id="rId7"/>
    <p:sldId id="270" r:id="rId8"/>
    <p:sldId id="265" r:id="rId9"/>
    <p:sldId id="266" r:id="rId10"/>
    <p:sldId id="267" r:id="rId11"/>
    <p:sldId id="268" r:id="rId12"/>
    <p:sldId id="269" r:id="rId13"/>
    <p:sldId id="262" r:id="rId14"/>
    <p:sldId id="263" r:id="rId15"/>
    <p:sldId id="264" r:id="rId16"/>
    <p:sldId id="274" r:id="rId17"/>
    <p:sldId id="276" r:id="rId18"/>
    <p:sldId id="272" r:id="rId19"/>
    <p:sldId id="277" r:id="rId20"/>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87AC02-9026-42BA-BDA9-372D017D5DC4}" v="190" dt="2020-05-06T14:22:46.162"/>
    <p1510:client id="{8276C725-81E0-4F64-99C6-CBC881CA7DF9}" v="576" dt="2020-05-04T13:12:48.041"/>
    <p1510:client id="{8E55EECE-9D9A-484E-A72A-8949B5E27DAC}" v="3343" dt="2020-04-30T18:50:33.743"/>
    <p1510:client id="{C3185F9E-7303-4D56-A489-E1ED518F4122}" v="639" dt="2020-05-05T13:45:51.893"/>
    <p1510:client id="{F7DC241C-F259-4878-977B-551FC5ACDE6F}" v="742" dt="2020-04-30T19:07:16.1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dirty="0"/>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5/6/2020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441636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218141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dirty="0"/>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2937097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dirty="0"/>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8046165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1862738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5/6/2020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5652852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5/6/2020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9774518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5/6/2020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4824428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5/6/2020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3819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p:cNvSpPr>
            <a:spLocks noGrp="1"/>
          </p:cNvSpPr>
          <p:nvPr>
            <p:ph type="dt" sz="half" idx="10"/>
          </p:nvPr>
        </p:nvSpPr>
        <p:spPr/>
        <p:txBody>
          <a:bodyPr/>
          <a:lstStyle/>
          <a:p>
            <a:fld id="{4509A250-FF31-4206-8172-F9D3106AACB1}" type="datetimeFigureOut">
              <a:rPr lang="en-US" dirty="0"/>
              <a:t>5/6/2020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45741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5/6/2020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251626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dirty="0"/>
              <a:t>5/6/2020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70626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dirty="0"/>
              <a:t>5/6/2020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043828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5/6/2020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267125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5/6/2020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57668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5/6/2020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404583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23499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5/6/2020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1688575827"/>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creately.com/diagram/k9v5s7et1/IJ0rmroCvVtC07X3NK3mUzLHQ%3D" TargetMode="External"/><Relationship Id="rId2" Type="http://schemas.openxmlformats.org/officeDocument/2006/relationships/hyperlink" Target="https://creately.com/diagram/k9v45icp2/U92cVA0vH8xqFVOvGjDJR3mWDU%3D" TargetMode="External"/><Relationship Id="rId1" Type="http://schemas.openxmlformats.org/officeDocument/2006/relationships/slideLayout" Target="../slideLayouts/slideLayout2.xml"/><Relationship Id="rId4" Type="http://schemas.openxmlformats.org/officeDocument/2006/relationships/hyperlink" Target="https://creately.com/diagram/k9vaw8zt1/mLvExL20Qr3i4vOG7g3ZfZZB6q8%3D"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r"/>
            <a:r>
              <a:rPr lang="en-GB" dirty="0" err="1"/>
              <a:t>Zacamo</a:t>
            </a:r>
            <a:r>
              <a:rPr lang="en-GB" dirty="0"/>
              <a:t> - </a:t>
            </a:r>
            <a:r>
              <a:rPr lang="en-GB" dirty="0" err="1"/>
              <a:t>.Net</a:t>
            </a:r>
            <a:r>
              <a:rPr lang="en-GB" dirty="0"/>
              <a:t> Solo Project</a:t>
            </a:r>
            <a:endParaRPr lang="en-US" dirty="0"/>
          </a:p>
        </p:txBody>
      </p:sp>
      <p:sp>
        <p:nvSpPr>
          <p:cNvPr id="3" name="Subtitle 2"/>
          <p:cNvSpPr>
            <a:spLocks noGrp="1"/>
          </p:cNvSpPr>
          <p:nvPr>
            <p:ph type="subTitle" idx="1"/>
          </p:nvPr>
        </p:nvSpPr>
        <p:spPr/>
        <p:txBody>
          <a:bodyPr/>
          <a:lstStyle/>
          <a:p>
            <a:r>
              <a:rPr lang="en-GB" dirty="0"/>
              <a:t>Zack Mitchell</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E74E-95BF-476E-99C0-C818BE5772E4}"/>
              </a:ext>
            </a:extLst>
          </p:cNvPr>
          <p:cNvSpPr>
            <a:spLocks noGrp="1"/>
          </p:cNvSpPr>
          <p:nvPr>
            <p:ph type="title"/>
          </p:nvPr>
        </p:nvSpPr>
        <p:spPr/>
        <p:txBody>
          <a:bodyPr/>
          <a:lstStyle/>
          <a:p>
            <a:r>
              <a:rPr lang="en-GB" dirty="0">
                <a:ea typeface="+mj-lt"/>
                <a:cs typeface="+mj-lt"/>
              </a:rPr>
              <a:t>Website Features - Basket</a:t>
            </a:r>
            <a:endParaRPr lang="en-US" dirty="0"/>
          </a:p>
        </p:txBody>
      </p:sp>
      <p:sp>
        <p:nvSpPr>
          <p:cNvPr id="3" name="Content Placeholder 2">
            <a:extLst>
              <a:ext uri="{FF2B5EF4-FFF2-40B4-BE49-F238E27FC236}">
                <a16:creationId xmlns:a16="http://schemas.microsoft.com/office/drawing/2014/main" id="{006AC9E3-DA2D-4F31-97F0-50060509B1D3}"/>
              </a:ext>
            </a:extLst>
          </p:cNvPr>
          <p:cNvSpPr>
            <a:spLocks noGrp="1"/>
          </p:cNvSpPr>
          <p:nvPr>
            <p:ph idx="1"/>
          </p:nvPr>
        </p:nvSpPr>
        <p:spPr/>
        <p:txBody>
          <a:bodyPr vert="horz" lIns="91440" tIns="45720" rIns="91440" bIns="45720" rtlCol="0" anchor="t">
            <a:normAutofit/>
          </a:bodyPr>
          <a:lstStyle/>
          <a:p>
            <a:r>
              <a:rPr lang="en-GB" dirty="0">
                <a:ea typeface="+mj-lt"/>
                <a:cs typeface="+mj-lt"/>
              </a:rPr>
              <a:t>Can only add to basket when logged in</a:t>
            </a:r>
          </a:p>
          <a:p>
            <a:endParaRPr lang="en-GB" dirty="0">
              <a:ea typeface="+mj-lt"/>
              <a:cs typeface="+mj-lt"/>
            </a:endParaRPr>
          </a:p>
          <a:p>
            <a:r>
              <a:rPr lang="en-GB" dirty="0">
                <a:ea typeface="+mj-lt"/>
                <a:cs typeface="+mj-lt"/>
              </a:rPr>
              <a:t>Adding product to basket </a:t>
            </a:r>
            <a:endParaRPr lang="en-GB"/>
          </a:p>
          <a:p>
            <a:endParaRPr lang="en-GB" dirty="0">
              <a:ea typeface="+mj-lt"/>
              <a:cs typeface="+mj-lt"/>
            </a:endParaRPr>
          </a:p>
          <a:p>
            <a:r>
              <a:rPr lang="en-GB" dirty="0">
                <a:ea typeface="+mj-lt"/>
                <a:cs typeface="+mj-lt"/>
              </a:rPr>
              <a:t>Checkout (show stock goes down)</a:t>
            </a:r>
          </a:p>
        </p:txBody>
      </p:sp>
    </p:spTree>
    <p:extLst>
      <p:ext uri="{BB962C8B-B14F-4D97-AF65-F5344CB8AC3E}">
        <p14:creationId xmlns:p14="http://schemas.microsoft.com/office/powerpoint/2010/main" val="4165338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E74E-95BF-476E-99C0-C818BE5772E4}"/>
              </a:ext>
            </a:extLst>
          </p:cNvPr>
          <p:cNvSpPr>
            <a:spLocks noGrp="1"/>
          </p:cNvSpPr>
          <p:nvPr>
            <p:ph type="title"/>
          </p:nvPr>
        </p:nvSpPr>
        <p:spPr/>
        <p:txBody>
          <a:bodyPr/>
          <a:lstStyle/>
          <a:p>
            <a:r>
              <a:rPr lang="en-GB" dirty="0"/>
              <a:t>Website Features - Other</a:t>
            </a:r>
          </a:p>
        </p:txBody>
      </p:sp>
      <p:sp>
        <p:nvSpPr>
          <p:cNvPr id="3" name="Content Placeholder 2">
            <a:extLst>
              <a:ext uri="{FF2B5EF4-FFF2-40B4-BE49-F238E27FC236}">
                <a16:creationId xmlns:a16="http://schemas.microsoft.com/office/drawing/2014/main" id="{006AC9E3-DA2D-4F31-97F0-50060509B1D3}"/>
              </a:ext>
            </a:extLst>
          </p:cNvPr>
          <p:cNvSpPr>
            <a:spLocks noGrp="1"/>
          </p:cNvSpPr>
          <p:nvPr>
            <p:ph idx="1"/>
          </p:nvPr>
        </p:nvSpPr>
        <p:spPr/>
        <p:txBody>
          <a:bodyPr vert="horz" lIns="91440" tIns="45720" rIns="91440" bIns="45720" rtlCol="0" anchor="t">
            <a:normAutofit/>
          </a:bodyPr>
          <a:lstStyle/>
          <a:p>
            <a:r>
              <a:rPr lang="en-GB" dirty="0"/>
              <a:t>Saving Products</a:t>
            </a:r>
          </a:p>
          <a:p>
            <a:endParaRPr lang="en-GB" dirty="0"/>
          </a:p>
          <a:p>
            <a:r>
              <a:rPr lang="en-GB" dirty="0"/>
              <a:t>Changing members admin </a:t>
            </a:r>
            <a:endParaRPr lang="en-US" dirty="0">
              <a:ea typeface="+mj-lt"/>
              <a:cs typeface="+mj-lt"/>
            </a:endParaRPr>
          </a:p>
          <a:p>
            <a:endParaRPr lang="en-GB" dirty="0">
              <a:ea typeface="+mj-lt"/>
              <a:cs typeface="+mj-lt"/>
            </a:endParaRPr>
          </a:p>
          <a:p>
            <a:r>
              <a:rPr lang="en-GB" dirty="0"/>
              <a:t>Error page</a:t>
            </a:r>
          </a:p>
          <a:p>
            <a:endParaRPr lang="en-GB" dirty="0"/>
          </a:p>
          <a:p>
            <a:r>
              <a:rPr lang="en-GB" dirty="0"/>
              <a:t>Mobile version</a:t>
            </a:r>
          </a:p>
          <a:p>
            <a:endParaRPr lang="en-GB" dirty="0"/>
          </a:p>
          <a:p>
            <a:r>
              <a:rPr lang="en-GB" dirty="0"/>
              <a:t>Favicon</a:t>
            </a:r>
          </a:p>
        </p:txBody>
      </p:sp>
    </p:spTree>
    <p:extLst>
      <p:ext uri="{BB962C8B-B14F-4D97-AF65-F5344CB8AC3E}">
        <p14:creationId xmlns:p14="http://schemas.microsoft.com/office/powerpoint/2010/main" val="3706292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67788-3798-492B-B6D1-C8E56986A0AD}"/>
              </a:ext>
            </a:extLst>
          </p:cNvPr>
          <p:cNvSpPr>
            <a:spLocks noGrp="1"/>
          </p:cNvSpPr>
          <p:nvPr>
            <p:ph type="title"/>
          </p:nvPr>
        </p:nvSpPr>
        <p:spPr/>
        <p:txBody>
          <a:bodyPr/>
          <a:lstStyle/>
          <a:p>
            <a:r>
              <a:rPr lang="en-GB" dirty="0"/>
              <a:t>The code</a:t>
            </a:r>
          </a:p>
        </p:txBody>
      </p:sp>
      <p:pic>
        <p:nvPicPr>
          <p:cNvPr id="4" name="Picture 4" descr="A picture containing circuit, table, standing, man&#10;&#10;Description generated with very high confidence">
            <a:extLst>
              <a:ext uri="{FF2B5EF4-FFF2-40B4-BE49-F238E27FC236}">
                <a16:creationId xmlns:a16="http://schemas.microsoft.com/office/drawing/2014/main" id="{B4F73237-3F66-44D6-B8E0-6A30CFFE6043}"/>
              </a:ext>
            </a:extLst>
          </p:cNvPr>
          <p:cNvPicPr>
            <a:picLocks noGrp="1" noChangeAspect="1"/>
          </p:cNvPicPr>
          <p:nvPr>
            <p:ph idx="1"/>
          </p:nvPr>
        </p:nvPicPr>
        <p:blipFill>
          <a:blip r:embed="rId2"/>
          <a:stretch>
            <a:fillRect/>
          </a:stretch>
        </p:blipFill>
        <p:spPr>
          <a:xfrm>
            <a:off x="1736697" y="1230760"/>
            <a:ext cx="8211164" cy="5478849"/>
          </a:xfrm>
        </p:spPr>
      </p:pic>
    </p:spTree>
    <p:extLst>
      <p:ext uri="{BB962C8B-B14F-4D97-AF65-F5344CB8AC3E}">
        <p14:creationId xmlns:p14="http://schemas.microsoft.com/office/powerpoint/2010/main" val="146193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E74E-95BF-476E-99C0-C818BE5772E4}"/>
              </a:ext>
            </a:extLst>
          </p:cNvPr>
          <p:cNvSpPr>
            <a:spLocks noGrp="1"/>
          </p:cNvSpPr>
          <p:nvPr>
            <p:ph type="title"/>
          </p:nvPr>
        </p:nvSpPr>
        <p:spPr/>
        <p:txBody>
          <a:bodyPr/>
          <a:lstStyle/>
          <a:p>
            <a:r>
              <a:rPr lang="en-GB" dirty="0"/>
              <a:t>Entity Framework - Code First</a:t>
            </a:r>
          </a:p>
        </p:txBody>
      </p:sp>
      <p:sp>
        <p:nvSpPr>
          <p:cNvPr id="3" name="Content Placeholder 2">
            <a:extLst>
              <a:ext uri="{FF2B5EF4-FFF2-40B4-BE49-F238E27FC236}">
                <a16:creationId xmlns:a16="http://schemas.microsoft.com/office/drawing/2014/main" id="{006AC9E3-DA2D-4F31-97F0-50060509B1D3}"/>
              </a:ext>
            </a:extLst>
          </p:cNvPr>
          <p:cNvSpPr>
            <a:spLocks noGrp="1"/>
          </p:cNvSpPr>
          <p:nvPr>
            <p:ph idx="1"/>
          </p:nvPr>
        </p:nvSpPr>
        <p:spPr/>
        <p:txBody>
          <a:bodyPr vert="horz" lIns="91440" tIns="45720" rIns="91440" bIns="45720" rtlCol="0" anchor="t">
            <a:normAutofit/>
          </a:bodyPr>
          <a:lstStyle/>
          <a:p>
            <a:r>
              <a:rPr lang="en-GB" dirty="0"/>
              <a:t>Creating entities</a:t>
            </a:r>
          </a:p>
          <a:p>
            <a:endParaRPr lang="en-GB" dirty="0"/>
          </a:p>
          <a:p>
            <a:r>
              <a:rPr lang="en-GB" dirty="0"/>
              <a:t>Creating repositories</a:t>
            </a:r>
          </a:p>
          <a:p>
            <a:endParaRPr lang="en-GB" dirty="0"/>
          </a:p>
          <a:p>
            <a:r>
              <a:rPr lang="en-GB" dirty="0"/>
              <a:t>Testing repositories using effort</a:t>
            </a:r>
          </a:p>
          <a:p>
            <a:endParaRPr lang="en-GB" dirty="0"/>
          </a:p>
          <a:p>
            <a:r>
              <a:rPr lang="en-GB" dirty="0"/>
              <a:t>Show Database</a:t>
            </a:r>
          </a:p>
        </p:txBody>
      </p:sp>
    </p:spTree>
    <p:extLst>
      <p:ext uri="{BB962C8B-B14F-4D97-AF65-F5344CB8AC3E}">
        <p14:creationId xmlns:p14="http://schemas.microsoft.com/office/powerpoint/2010/main" val="40477633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E74E-95BF-476E-99C0-C818BE5772E4}"/>
              </a:ext>
            </a:extLst>
          </p:cNvPr>
          <p:cNvSpPr>
            <a:spLocks noGrp="1"/>
          </p:cNvSpPr>
          <p:nvPr>
            <p:ph type="title"/>
          </p:nvPr>
        </p:nvSpPr>
        <p:spPr/>
        <p:txBody>
          <a:bodyPr/>
          <a:lstStyle/>
          <a:p>
            <a:r>
              <a:rPr lang="en-GB" dirty="0"/>
              <a:t>WCF</a:t>
            </a:r>
          </a:p>
        </p:txBody>
      </p:sp>
      <p:sp>
        <p:nvSpPr>
          <p:cNvPr id="3" name="Content Placeholder 2">
            <a:extLst>
              <a:ext uri="{FF2B5EF4-FFF2-40B4-BE49-F238E27FC236}">
                <a16:creationId xmlns:a16="http://schemas.microsoft.com/office/drawing/2014/main" id="{006AC9E3-DA2D-4F31-97F0-50060509B1D3}"/>
              </a:ext>
            </a:extLst>
          </p:cNvPr>
          <p:cNvSpPr>
            <a:spLocks noGrp="1"/>
          </p:cNvSpPr>
          <p:nvPr>
            <p:ph idx="1"/>
          </p:nvPr>
        </p:nvSpPr>
        <p:spPr/>
        <p:txBody>
          <a:bodyPr vert="horz" lIns="91440" tIns="45720" rIns="91440" bIns="45720" rtlCol="0" anchor="t">
            <a:normAutofit/>
          </a:bodyPr>
          <a:lstStyle/>
          <a:p>
            <a:r>
              <a:rPr lang="en-GB"/>
              <a:t>This is the service layer</a:t>
            </a:r>
            <a:endParaRPr lang="en-GB" dirty="0"/>
          </a:p>
          <a:p>
            <a:endParaRPr lang="en-GB" dirty="0"/>
          </a:p>
          <a:p>
            <a:r>
              <a:rPr lang="en-GB"/>
              <a:t>Takes requests from the controllers and responds to them. It lets the website use the repositories</a:t>
            </a:r>
            <a:endParaRPr lang="en-GB" dirty="0"/>
          </a:p>
          <a:p>
            <a:endParaRPr lang="en-GB" dirty="0"/>
          </a:p>
          <a:p>
            <a:r>
              <a:rPr lang="en-GB"/>
              <a:t>There is a loose coupling between the client and the service so they don’t need to know how each other works</a:t>
            </a:r>
            <a:endParaRPr lang="en-GB" dirty="0"/>
          </a:p>
          <a:p>
            <a:endParaRPr lang="en-GB" dirty="0"/>
          </a:p>
          <a:p>
            <a:r>
              <a:rPr lang="en-GB"/>
              <a:t>Uses a HTTP host</a:t>
            </a:r>
          </a:p>
        </p:txBody>
      </p:sp>
    </p:spTree>
    <p:extLst>
      <p:ext uri="{BB962C8B-B14F-4D97-AF65-F5344CB8AC3E}">
        <p14:creationId xmlns:p14="http://schemas.microsoft.com/office/powerpoint/2010/main" val="3986795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E74E-95BF-476E-99C0-C818BE5772E4}"/>
              </a:ext>
            </a:extLst>
          </p:cNvPr>
          <p:cNvSpPr>
            <a:spLocks noGrp="1"/>
          </p:cNvSpPr>
          <p:nvPr>
            <p:ph type="title"/>
          </p:nvPr>
        </p:nvSpPr>
        <p:spPr/>
        <p:txBody>
          <a:bodyPr/>
          <a:lstStyle/>
          <a:p>
            <a:r>
              <a:rPr lang="en-GB" dirty="0"/>
              <a:t>ASP </a:t>
            </a:r>
            <a:r>
              <a:rPr lang="en-GB" dirty="0" err="1"/>
              <a:t>.Net</a:t>
            </a:r>
          </a:p>
        </p:txBody>
      </p:sp>
      <p:sp>
        <p:nvSpPr>
          <p:cNvPr id="3" name="Content Placeholder 2">
            <a:extLst>
              <a:ext uri="{FF2B5EF4-FFF2-40B4-BE49-F238E27FC236}">
                <a16:creationId xmlns:a16="http://schemas.microsoft.com/office/drawing/2014/main" id="{006AC9E3-DA2D-4F31-97F0-50060509B1D3}"/>
              </a:ext>
            </a:extLst>
          </p:cNvPr>
          <p:cNvSpPr>
            <a:spLocks noGrp="1"/>
          </p:cNvSpPr>
          <p:nvPr>
            <p:ph idx="1"/>
          </p:nvPr>
        </p:nvSpPr>
        <p:spPr/>
        <p:txBody>
          <a:bodyPr vert="horz" lIns="91440" tIns="45720" rIns="91440" bIns="45720" rtlCol="0" anchor="t">
            <a:normAutofit/>
          </a:bodyPr>
          <a:lstStyle/>
          <a:p>
            <a:r>
              <a:rPr lang="en-GB"/>
              <a:t>Used MVC design pattern to separate concerns (each part does one thing)</a:t>
            </a:r>
          </a:p>
          <a:p>
            <a:endParaRPr lang="en-GB" dirty="0"/>
          </a:p>
          <a:p>
            <a:r>
              <a:rPr lang="en-GB" dirty="0"/>
              <a:t>Models</a:t>
            </a:r>
          </a:p>
          <a:p>
            <a:endParaRPr lang="en-GB" dirty="0"/>
          </a:p>
          <a:p>
            <a:r>
              <a:rPr lang="en-GB" dirty="0"/>
              <a:t>Views</a:t>
            </a:r>
          </a:p>
          <a:p>
            <a:endParaRPr lang="en-GB" dirty="0"/>
          </a:p>
          <a:p>
            <a:r>
              <a:rPr lang="en-GB" dirty="0"/>
              <a:t>Controllers</a:t>
            </a:r>
          </a:p>
        </p:txBody>
      </p:sp>
    </p:spTree>
    <p:extLst>
      <p:ext uri="{BB962C8B-B14F-4D97-AF65-F5344CB8AC3E}">
        <p14:creationId xmlns:p14="http://schemas.microsoft.com/office/powerpoint/2010/main" val="30110807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45F39-EBC0-4FB7-9F71-CD2AF9F4EE05}"/>
              </a:ext>
            </a:extLst>
          </p:cNvPr>
          <p:cNvSpPr>
            <a:spLocks noGrp="1"/>
          </p:cNvSpPr>
          <p:nvPr>
            <p:ph type="title"/>
          </p:nvPr>
        </p:nvSpPr>
        <p:spPr/>
        <p:txBody>
          <a:bodyPr/>
          <a:lstStyle/>
          <a:p>
            <a:r>
              <a:rPr lang="en-GB" dirty="0">
                <a:solidFill>
                  <a:srgbClr val="FFFFFF"/>
                </a:solidFill>
              </a:rPr>
              <a:t>Testing</a:t>
            </a:r>
            <a:endParaRPr lang="en-US" dirty="0">
              <a:solidFill>
                <a:srgbClr val="FFFFFF"/>
              </a:solidFill>
              <a:ea typeface="+mj-lt"/>
              <a:cs typeface="+mj-lt"/>
            </a:endParaRPr>
          </a:p>
          <a:p>
            <a:endParaRPr lang="en-GB" dirty="0"/>
          </a:p>
        </p:txBody>
      </p:sp>
      <p:sp>
        <p:nvSpPr>
          <p:cNvPr id="3" name="Content Placeholder 2">
            <a:extLst>
              <a:ext uri="{FF2B5EF4-FFF2-40B4-BE49-F238E27FC236}">
                <a16:creationId xmlns:a16="http://schemas.microsoft.com/office/drawing/2014/main" id="{97A2CA7A-5419-4D3C-9291-0EDB1513BAD5}"/>
              </a:ext>
            </a:extLst>
          </p:cNvPr>
          <p:cNvSpPr>
            <a:spLocks noGrp="1"/>
          </p:cNvSpPr>
          <p:nvPr>
            <p:ph idx="1"/>
          </p:nvPr>
        </p:nvSpPr>
        <p:spPr/>
        <p:txBody>
          <a:bodyPr vert="horz" lIns="91440" tIns="45720" rIns="91440" bIns="45720" rtlCol="0" anchor="t">
            <a:normAutofit/>
          </a:bodyPr>
          <a:lstStyle/>
          <a:p>
            <a:r>
              <a:rPr lang="en-GB"/>
              <a:t>Used Effort to moq the database</a:t>
            </a:r>
            <a:endParaRPr lang="en-GB" dirty="0"/>
          </a:p>
          <a:p>
            <a:endParaRPr lang="en-GB" dirty="0"/>
          </a:p>
          <a:p>
            <a:r>
              <a:rPr lang="en-GB"/>
              <a:t>Code coverage:</a:t>
            </a:r>
            <a:endParaRPr lang="en-GB" dirty="0"/>
          </a:p>
        </p:txBody>
      </p:sp>
      <p:pic>
        <p:nvPicPr>
          <p:cNvPr id="4" name="Picture 4" descr="A screen shot of a video game&#10;&#10;Description generated with high confidence">
            <a:extLst>
              <a:ext uri="{FF2B5EF4-FFF2-40B4-BE49-F238E27FC236}">
                <a16:creationId xmlns:a16="http://schemas.microsoft.com/office/drawing/2014/main" id="{E539FC8F-34D1-4518-A916-917896AB3817}"/>
              </a:ext>
            </a:extLst>
          </p:cNvPr>
          <p:cNvPicPr>
            <a:picLocks noChangeAspect="1"/>
          </p:cNvPicPr>
          <p:nvPr/>
        </p:nvPicPr>
        <p:blipFill>
          <a:blip r:embed="rId2"/>
          <a:stretch>
            <a:fillRect/>
          </a:stretch>
        </p:blipFill>
        <p:spPr>
          <a:xfrm>
            <a:off x="1102290" y="3650103"/>
            <a:ext cx="9872597" cy="2605794"/>
          </a:xfrm>
          <a:prstGeom prst="rect">
            <a:avLst/>
          </a:prstGeom>
        </p:spPr>
      </p:pic>
    </p:spTree>
    <p:extLst>
      <p:ext uri="{BB962C8B-B14F-4D97-AF65-F5344CB8AC3E}">
        <p14:creationId xmlns:p14="http://schemas.microsoft.com/office/powerpoint/2010/main" val="38759453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F7A89-E820-4D70-8B0D-DBEB8A7058BE}"/>
              </a:ext>
            </a:extLst>
          </p:cNvPr>
          <p:cNvSpPr>
            <a:spLocks noGrp="1"/>
          </p:cNvSpPr>
          <p:nvPr>
            <p:ph type="title"/>
          </p:nvPr>
        </p:nvSpPr>
        <p:spPr/>
        <p:txBody>
          <a:bodyPr/>
          <a:lstStyle/>
          <a:p>
            <a:r>
              <a:rPr lang="en-GB" dirty="0"/>
              <a:t>Further Updates</a:t>
            </a:r>
          </a:p>
        </p:txBody>
      </p:sp>
      <p:sp>
        <p:nvSpPr>
          <p:cNvPr id="3" name="Content Placeholder 2">
            <a:extLst>
              <a:ext uri="{FF2B5EF4-FFF2-40B4-BE49-F238E27FC236}">
                <a16:creationId xmlns:a16="http://schemas.microsoft.com/office/drawing/2014/main" id="{EDEF44D5-3D20-453B-87A1-89FB1F30B1DB}"/>
              </a:ext>
            </a:extLst>
          </p:cNvPr>
          <p:cNvSpPr>
            <a:spLocks noGrp="1"/>
          </p:cNvSpPr>
          <p:nvPr>
            <p:ph idx="1"/>
          </p:nvPr>
        </p:nvSpPr>
        <p:spPr/>
        <p:txBody>
          <a:bodyPr vert="horz" lIns="91440" tIns="45720" rIns="91440" bIns="45720" rtlCol="0" anchor="t">
            <a:normAutofit/>
          </a:bodyPr>
          <a:lstStyle/>
          <a:p>
            <a:r>
              <a:rPr lang="en-GB" dirty="0"/>
              <a:t>Adding a stock entity with stocks for the different sizes of product</a:t>
            </a:r>
          </a:p>
          <a:p>
            <a:endParaRPr lang="en-GB" dirty="0"/>
          </a:p>
          <a:p>
            <a:r>
              <a:rPr lang="en-GB" dirty="0"/>
              <a:t>When someone adds a product to their basket, it should be marked on the database because it only takes it off the stock amount when checking out and this could cause errors when the product is sold out</a:t>
            </a:r>
            <a:endParaRPr lang="en-GB"/>
          </a:p>
          <a:p>
            <a:endParaRPr lang="en-GB" dirty="0"/>
          </a:p>
          <a:p>
            <a:r>
              <a:rPr lang="en-GB" dirty="0"/>
              <a:t>Would need to add a proper purchasing system that checks a card </a:t>
            </a:r>
            <a:r>
              <a:rPr lang="en-GB"/>
              <a:t>is valid etc</a:t>
            </a:r>
            <a:endParaRPr lang="en-GB" dirty="0"/>
          </a:p>
        </p:txBody>
      </p:sp>
    </p:spTree>
    <p:extLst>
      <p:ext uri="{BB962C8B-B14F-4D97-AF65-F5344CB8AC3E}">
        <p14:creationId xmlns:p14="http://schemas.microsoft.com/office/powerpoint/2010/main" val="17754580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0A138-D323-4E79-A420-AC3E69C4F095}"/>
              </a:ext>
            </a:extLst>
          </p:cNvPr>
          <p:cNvSpPr>
            <a:spLocks noGrp="1"/>
          </p:cNvSpPr>
          <p:nvPr>
            <p:ph type="title"/>
          </p:nvPr>
        </p:nvSpPr>
        <p:spPr/>
        <p:txBody>
          <a:bodyPr/>
          <a:lstStyle/>
          <a:p>
            <a:r>
              <a:rPr lang="en-GB" dirty="0"/>
              <a:t>Reflection</a:t>
            </a:r>
          </a:p>
        </p:txBody>
      </p:sp>
      <p:sp>
        <p:nvSpPr>
          <p:cNvPr id="3" name="Content Placeholder 2">
            <a:extLst>
              <a:ext uri="{FF2B5EF4-FFF2-40B4-BE49-F238E27FC236}">
                <a16:creationId xmlns:a16="http://schemas.microsoft.com/office/drawing/2014/main" id="{2C887BF6-CB83-4932-A707-301E433D0FEE}"/>
              </a:ext>
            </a:extLst>
          </p:cNvPr>
          <p:cNvSpPr>
            <a:spLocks noGrp="1"/>
          </p:cNvSpPr>
          <p:nvPr>
            <p:ph idx="1"/>
          </p:nvPr>
        </p:nvSpPr>
        <p:spPr/>
        <p:txBody>
          <a:bodyPr vert="horz" lIns="91440" tIns="45720" rIns="91440" bIns="45720" rtlCol="0" anchor="t">
            <a:normAutofit/>
          </a:bodyPr>
          <a:lstStyle/>
          <a:p>
            <a:r>
              <a:rPr lang="en-GB" dirty="0">
                <a:ea typeface="+mj-lt"/>
                <a:cs typeface="+mj-lt"/>
              </a:rPr>
              <a:t>Don’t rush in to the project – I had to remake the basket repository and change the product entity multiple times because I didn’t plan everything out fully which wasted some time. </a:t>
            </a:r>
            <a:endParaRPr lang="en-GB" dirty="0"/>
          </a:p>
          <a:p>
            <a:endParaRPr lang="en-GB"/>
          </a:p>
          <a:p>
            <a:r>
              <a:rPr lang="en-GB" dirty="0">
                <a:ea typeface="+mj-lt"/>
                <a:cs typeface="+mj-lt"/>
              </a:rPr>
              <a:t>I have learnt how to manipulate data in a database using Entity Framework and LINQ to show the relevant aspects to the user </a:t>
            </a:r>
            <a:endParaRPr lang="en-GB"/>
          </a:p>
          <a:p>
            <a:endParaRPr lang="en-GB" dirty="0"/>
          </a:p>
          <a:p>
            <a:r>
              <a:rPr lang="en-GB" dirty="0"/>
              <a:t>How to implement the OOD principles and make an application that solves a business problem</a:t>
            </a:r>
          </a:p>
          <a:p>
            <a:endParaRPr lang="en-GB" dirty="0"/>
          </a:p>
        </p:txBody>
      </p:sp>
    </p:spTree>
    <p:extLst>
      <p:ext uri="{BB962C8B-B14F-4D97-AF65-F5344CB8AC3E}">
        <p14:creationId xmlns:p14="http://schemas.microsoft.com/office/powerpoint/2010/main" val="38603479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73B9B-0DEA-48C0-B7D1-F82AB63A050B}"/>
              </a:ext>
            </a:extLst>
          </p:cNvPr>
          <p:cNvSpPr>
            <a:spLocks noGrp="1"/>
          </p:cNvSpPr>
          <p:nvPr>
            <p:ph type="title"/>
          </p:nvPr>
        </p:nvSpPr>
        <p:spPr/>
        <p:txBody>
          <a:bodyPr/>
          <a:lstStyle/>
          <a:p>
            <a:r>
              <a:rPr lang="en-GB" dirty="0">
                <a:ea typeface="+mj-lt"/>
                <a:cs typeface="+mj-lt"/>
              </a:rPr>
              <a:t>Reflection</a:t>
            </a:r>
            <a:endParaRPr lang="en-US" dirty="0"/>
          </a:p>
        </p:txBody>
      </p:sp>
      <p:sp>
        <p:nvSpPr>
          <p:cNvPr id="3" name="Content Placeholder 2">
            <a:extLst>
              <a:ext uri="{FF2B5EF4-FFF2-40B4-BE49-F238E27FC236}">
                <a16:creationId xmlns:a16="http://schemas.microsoft.com/office/drawing/2014/main" id="{8996A842-62CE-4216-A335-8CB7053F5065}"/>
              </a:ext>
            </a:extLst>
          </p:cNvPr>
          <p:cNvSpPr>
            <a:spLocks noGrp="1"/>
          </p:cNvSpPr>
          <p:nvPr>
            <p:ph idx="1"/>
          </p:nvPr>
        </p:nvSpPr>
        <p:spPr/>
        <p:txBody>
          <a:bodyPr vert="horz" lIns="91440" tIns="45720" rIns="91440" bIns="45720" rtlCol="0" anchor="t">
            <a:normAutofit/>
          </a:bodyPr>
          <a:lstStyle/>
          <a:p>
            <a:r>
              <a:rPr lang="en-GB" dirty="0">
                <a:ea typeface="+mj-lt"/>
                <a:cs typeface="+mj-lt"/>
              </a:rPr>
              <a:t>Why MVC is useful – Could change the repositories etc without having to change the views to fit the new code as there is a loose coupling between them</a:t>
            </a:r>
          </a:p>
          <a:p>
            <a:endParaRPr lang="en-GB" dirty="0">
              <a:ea typeface="+mj-lt"/>
              <a:cs typeface="+mj-lt"/>
            </a:endParaRPr>
          </a:p>
          <a:p>
            <a:r>
              <a:rPr lang="en-GB" dirty="0">
                <a:ea typeface="+mj-lt"/>
                <a:cs typeface="+mj-lt"/>
              </a:rPr>
              <a:t>Security – encrypting passwords with a salt, giving admin permissions</a:t>
            </a:r>
          </a:p>
          <a:p>
            <a:endParaRPr lang="en-GB" dirty="0"/>
          </a:p>
          <a:p>
            <a:r>
              <a:rPr lang="en-GB" dirty="0"/>
              <a:t>Making a clean, responsive website where the user can interact with the many features</a:t>
            </a:r>
          </a:p>
        </p:txBody>
      </p:sp>
    </p:spTree>
    <p:extLst>
      <p:ext uri="{BB962C8B-B14F-4D97-AF65-F5344CB8AC3E}">
        <p14:creationId xmlns:p14="http://schemas.microsoft.com/office/powerpoint/2010/main" val="3713390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2F206-E3AD-4303-82E2-15726B6FB2CA}"/>
              </a:ext>
            </a:extLst>
          </p:cNvPr>
          <p:cNvSpPr>
            <a:spLocks noGrp="1"/>
          </p:cNvSpPr>
          <p:nvPr>
            <p:ph type="title"/>
          </p:nvPr>
        </p:nvSpPr>
        <p:spPr/>
        <p:txBody>
          <a:bodyPr/>
          <a:lstStyle/>
          <a:p>
            <a:r>
              <a:rPr lang="en-GB" dirty="0"/>
              <a:t>Roadmap</a:t>
            </a:r>
          </a:p>
        </p:txBody>
      </p:sp>
      <p:sp>
        <p:nvSpPr>
          <p:cNvPr id="3" name="Content Placeholder 2">
            <a:extLst>
              <a:ext uri="{FF2B5EF4-FFF2-40B4-BE49-F238E27FC236}">
                <a16:creationId xmlns:a16="http://schemas.microsoft.com/office/drawing/2014/main" id="{48DAAEBA-A903-4274-8740-CF25FF1DDF51}"/>
              </a:ext>
            </a:extLst>
          </p:cNvPr>
          <p:cNvSpPr>
            <a:spLocks noGrp="1"/>
          </p:cNvSpPr>
          <p:nvPr>
            <p:ph idx="1"/>
          </p:nvPr>
        </p:nvSpPr>
        <p:spPr/>
        <p:txBody>
          <a:bodyPr vert="horz" lIns="91440" tIns="45720" rIns="91440" bIns="45720" rtlCol="0" anchor="t">
            <a:normAutofit/>
          </a:bodyPr>
          <a:lstStyle/>
          <a:p>
            <a:r>
              <a:rPr lang="en-GB" dirty="0">
                <a:ea typeface="+mj-lt"/>
                <a:cs typeface="+mj-lt"/>
              </a:rPr>
              <a:t>Use Case Diagram</a:t>
            </a:r>
            <a:endParaRPr lang="en-US" dirty="0">
              <a:ea typeface="+mj-lt"/>
              <a:cs typeface="+mj-lt"/>
            </a:endParaRPr>
          </a:p>
          <a:p>
            <a:r>
              <a:rPr lang="en-GB" dirty="0">
                <a:ea typeface="+mj-lt"/>
                <a:cs typeface="+mj-lt"/>
              </a:rPr>
              <a:t>Class Diagram</a:t>
            </a:r>
          </a:p>
          <a:p>
            <a:r>
              <a:rPr lang="en-GB" dirty="0">
                <a:ea typeface="+mj-lt"/>
                <a:cs typeface="+mj-lt"/>
              </a:rPr>
              <a:t>Finished Product</a:t>
            </a:r>
          </a:p>
          <a:p>
            <a:r>
              <a:rPr lang="en-GB" dirty="0">
                <a:ea typeface="+mj-lt"/>
                <a:cs typeface="+mj-lt"/>
              </a:rPr>
              <a:t>Entity Code First</a:t>
            </a:r>
            <a:endParaRPr lang="en-US" dirty="0">
              <a:ea typeface="+mj-lt"/>
              <a:cs typeface="+mj-lt"/>
            </a:endParaRPr>
          </a:p>
          <a:p>
            <a:r>
              <a:rPr lang="en-GB" dirty="0">
                <a:ea typeface="+mj-lt"/>
                <a:cs typeface="+mj-lt"/>
              </a:rPr>
              <a:t>WCF </a:t>
            </a:r>
            <a:endParaRPr lang="en-US" dirty="0">
              <a:ea typeface="+mj-lt"/>
              <a:cs typeface="+mj-lt"/>
            </a:endParaRPr>
          </a:p>
          <a:p>
            <a:r>
              <a:rPr lang="en-GB" dirty="0">
                <a:ea typeface="+mj-lt"/>
                <a:cs typeface="+mj-lt"/>
              </a:rPr>
              <a:t>MVC</a:t>
            </a:r>
            <a:endParaRPr lang="en-US" dirty="0">
              <a:ea typeface="+mj-lt"/>
              <a:cs typeface="+mj-lt"/>
            </a:endParaRPr>
          </a:p>
          <a:p>
            <a:r>
              <a:rPr lang="en-GB" dirty="0">
                <a:ea typeface="+mj-lt"/>
                <a:cs typeface="+mj-lt"/>
              </a:rPr>
              <a:t>Testing</a:t>
            </a:r>
            <a:endParaRPr lang="en-US" dirty="0">
              <a:ea typeface="+mj-lt"/>
              <a:cs typeface="+mj-lt"/>
            </a:endParaRPr>
          </a:p>
          <a:p>
            <a:r>
              <a:rPr lang="en-GB" dirty="0">
                <a:ea typeface="+mj-lt"/>
                <a:cs typeface="+mj-lt"/>
              </a:rPr>
              <a:t>Reflection</a:t>
            </a:r>
            <a:endParaRPr lang="en-GB" dirty="0"/>
          </a:p>
        </p:txBody>
      </p:sp>
    </p:spTree>
    <p:extLst>
      <p:ext uri="{BB962C8B-B14F-4D97-AF65-F5344CB8AC3E}">
        <p14:creationId xmlns:p14="http://schemas.microsoft.com/office/powerpoint/2010/main" val="31296486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209D9-DE08-4439-A1D1-9BAF6FAEC8A1}"/>
              </a:ext>
            </a:extLst>
          </p:cNvPr>
          <p:cNvSpPr>
            <a:spLocks noGrp="1"/>
          </p:cNvSpPr>
          <p:nvPr>
            <p:ph type="title"/>
          </p:nvPr>
        </p:nvSpPr>
        <p:spPr/>
        <p:txBody>
          <a:bodyPr/>
          <a:lstStyle/>
          <a:p>
            <a:r>
              <a:rPr lang="en-GB" dirty="0"/>
              <a:t>Organisation</a:t>
            </a:r>
          </a:p>
        </p:txBody>
      </p:sp>
      <p:pic>
        <p:nvPicPr>
          <p:cNvPr id="8" name="Picture 8" descr="A picture containing toy, drawing, room, sign&#10;&#10;Description generated with very high confidence">
            <a:extLst>
              <a:ext uri="{FF2B5EF4-FFF2-40B4-BE49-F238E27FC236}">
                <a16:creationId xmlns:a16="http://schemas.microsoft.com/office/drawing/2014/main" id="{1694CBA6-1F0A-419D-A97A-8A18D863DA46}"/>
              </a:ext>
            </a:extLst>
          </p:cNvPr>
          <p:cNvPicPr>
            <a:picLocks noGrp="1" noChangeAspect="1"/>
          </p:cNvPicPr>
          <p:nvPr>
            <p:ph idx="1"/>
          </p:nvPr>
        </p:nvPicPr>
        <p:blipFill>
          <a:blip r:embed="rId2"/>
          <a:stretch>
            <a:fillRect/>
          </a:stretch>
        </p:blipFill>
        <p:spPr>
          <a:xfrm>
            <a:off x="1914701" y="1303575"/>
            <a:ext cx="8361857" cy="5354399"/>
          </a:xfrm>
          <a:prstGeom prst="rect">
            <a:avLst/>
          </a:prstGeom>
        </p:spPr>
      </p:pic>
    </p:spTree>
    <p:extLst>
      <p:ext uri="{BB962C8B-B14F-4D97-AF65-F5344CB8AC3E}">
        <p14:creationId xmlns:p14="http://schemas.microsoft.com/office/powerpoint/2010/main" val="595396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E74E-95BF-476E-99C0-C818BE5772E4}"/>
              </a:ext>
            </a:extLst>
          </p:cNvPr>
          <p:cNvSpPr>
            <a:spLocks noGrp="1"/>
          </p:cNvSpPr>
          <p:nvPr>
            <p:ph type="title"/>
          </p:nvPr>
        </p:nvSpPr>
        <p:spPr/>
        <p:txBody>
          <a:bodyPr/>
          <a:lstStyle/>
          <a:p>
            <a:r>
              <a:rPr lang="en-GB" dirty="0"/>
              <a:t>UML – Use Case Diagram</a:t>
            </a:r>
          </a:p>
        </p:txBody>
      </p:sp>
      <p:pic>
        <p:nvPicPr>
          <p:cNvPr id="4" name="Picture 4" descr="A close up of text on a white background&#10;&#10;Description generated with high confidence">
            <a:extLst>
              <a:ext uri="{FF2B5EF4-FFF2-40B4-BE49-F238E27FC236}">
                <a16:creationId xmlns:a16="http://schemas.microsoft.com/office/drawing/2014/main" id="{ADBA7770-32EC-4484-9C1E-15CC02416054}"/>
              </a:ext>
            </a:extLst>
          </p:cNvPr>
          <p:cNvPicPr>
            <a:picLocks noGrp="1" noChangeAspect="1"/>
          </p:cNvPicPr>
          <p:nvPr>
            <p:ph idx="1"/>
          </p:nvPr>
        </p:nvPicPr>
        <p:blipFill rotWithShape="1">
          <a:blip r:embed="rId2"/>
          <a:srcRect l="7628" t="15920" r="19071" b="13681"/>
          <a:stretch/>
        </p:blipFill>
        <p:spPr>
          <a:xfrm>
            <a:off x="1438328" y="1155220"/>
            <a:ext cx="8840478" cy="5667516"/>
          </a:xfrm>
        </p:spPr>
      </p:pic>
      <p:sp>
        <p:nvSpPr>
          <p:cNvPr id="6" name="TextBox 5">
            <a:extLst>
              <a:ext uri="{FF2B5EF4-FFF2-40B4-BE49-F238E27FC236}">
                <a16:creationId xmlns:a16="http://schemas.microsoft.com/office/drawing/2014/main" id="{060B1F69-C434-488E-9C35-B8EAE65FC500}"/>
              </a:ext>
            </a:extLst>
          </p:cNvPr>
          <p:cNvSpPr txBox="1"/>
          <p:nvPr/>
        </p:nvSpPr>
        <p:spPr>
          <a:xfrm>
            <a:off x="5455085" y="1237989"/>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solidFill>
                  <a:schemeClr val="bg1"/>
                </a:solidFill>
              </a:rPr>
              <a:t>Zacamo</a:t>
            </a:r>
          </a:p>
        </p:txBody>
      </p:sp>
    </p:spTree>
    <p:extLst>
      <p:ext uri="{BB962C8B-B14F-4D97-AF65-F5344CB8AC3E}">
        <p14:creationId xmlns:p14="http://schemas.microsoft.com/office/powerpoint/2010/main" val="976153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E74E-95BF-476E-99C0-C818BE5772E4}"/>
              </a:ext>
            </a:extLst>
          </p:cNvPr>
          <p:cNvSpPr>
            <a:spLocks noGrp="1"/>
          </p:cNvSpPr>
          <p:nvPr>
            <p:ph type="title"/>
          </p:nvPr>
        </p:nvSpPr>
        <p:spPr/>
        <p:txBody>
          <a:bodyPr/>
          <a:lstStyle/>
          <a:p>
            <a:r>
              <a:rPr lang="en-GB" dirty="0"/>
              <a:t>UML – Class Diagram</a:t>
            </a:r>
          </a:p>
        </p:txBody>
      </p:sp>
      <p:sp>
        <p:nvSpPr>
          <p:cNvPr id="3" name="Content Placeholder 2">
            <a:extLst>
              <a:ext uri="{FF2B5EF4-FFF2-40B4-BE49-F238E27FC236}">
                <a16:creationId xmlns:a16="http://schemas.microsoft.com/office/drawing/2014/main" id="{006AC9E3-DA2D-4F31-97F0-50060509B1D3}"/>
              </a:ext>
            </a:extLst>
          </p:cNvPr>
          <p:cNvSpPr>
            <a:spLocks noGrp="1"/>
          </p:cNvSpPr>
          <p:nvPr>
            <p:ph idx="1"/>
          </p:nvPr>
        </p:nvSpPr>
        <p:spPr/>
        <p:txBody>
          <a:bodyPr vert="horz" lIns="91440" tIns="45720" rIns="91440" bIns="45720" rtlCol="0" anchor="t">
            <a:normAutofit lnSpcReduction="10000"/>
          </a:bodyPr>
          <a:lstStyle/>
          <a:p>
            <a:r>
              <a:rPr lang="en-GB" dirty="0">
                <a:ea typeface="+mj-lt"/>
                <a:cs typeface="+mj-lt"/>
              </a:rPr>
              <a:t>Repositories</a:t>
            </a:r>
          </a:p>
          <a:p>
            <a:r>
              <a:rPr lang="en-GB" dirty="0">
                <a:ea typeface="+mj-lt"/>
                <a:cs typeface="+mj-lt"/>
                <a:hlinkClick r:id="rId2"/>
              </a:rPr>
              <a:t>https://creately.com/diagram/k9v45icp2/U92cVA0vH8xqFVOvGjDJR3mWDU%3D</a:t>
            </a:r>
            <a:endParaRPr lang="en-GB">
              <a:ea typeface="+mj-lt"/>
              <a:cs typeface="+mj-lt"/>
            </a:endParaRPr>
          </a:p>
          <a:p>
            <a:endParaRPr lang="en-GB" dirty="0"/>
          </a:p>
          <a:p>
            <a:r>
              <a:rPr lang="en-GB" dirty="0">
                <a:ea typeface="+mj-lt"/>
                <a:cs typeface="+mj-lt"/>
              </a:rPr>
              <a:t>WCF </a:t>
            </a:r>
          </a:p>
          <a:p>
            <a:r>
              <a:rPr lang="en-GB" dirty="0">
                <a:ea typeface="+mj-lt"/>
                <a:cs typeface="+mj-lt"/>
                <a:hlinkClick r:id="rId3"/>
              </a:rPr>
              <a:t>https://creately.com/diagram/k9v5s7et1/IJ0rmroCvVtC07X3NK3mUzLHQ%3D</a:t>
            </a:r>
          </a:p>
          <a:p>
            <a:endParaRPr lang="en-GB" dirty="0"/>
          </a:p>
          <a:p>
            <a:r>
              <a:rPr lang="en-GB" dirty="0"/>
              <a:t>MVC</a:t>
            </a:r>
          </a:p>
          <a:p>
            <a:r>
              <a:rPr lang="en-GB" dirty="0">
                <a:ea typeface="+mj-lt"/>
                <a:cs typeface="+mj-lt"/>
                <a:hlinkClick r:id="rId4"/>
              </a:rPr>
              <a:t>https://creately.com/diagram/k9vaw8zt1/mLvExL20Qr3i4vOG7g3ZfZZB6q8%3D</a:t>
            </a:r>
            <a:endParaRPr lang="en-GB" dirty="0">
              <a:ea typeface="+mj-lt"/>
              <a:cs typeface="+mj-lt"/>
            </a:endParaRPr>
          </a:p>
          <a:p>
            <a:endParaRPr lang="en-GB" dirty="0"/>
          </a:p>
        </p:txBody>
      </p:sp>
    </p:spTree>
    <p:extLst>
      <p:ext uri="{BB962C8B-B14F-4D97-AF65-F5344CB8AC3E}">
        <p14:creationId xmlns:p14="http://schemas.microsoft.com/office/powerpoint/2010/main" val="24058116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45F39-EBC0-4FB7-9F71-CD2AF9F4EE05}"/>
              </a:ext>
            </a:extLst>
          </p:cNvPr>
          <p:cNvSpPr>
            <a:spLocks noGrp="1"/>
          </p:cNvSpPr>
          <p:nvPr>
            <p:ph type="title"/>
          </p:nvPr>
        </p:nvSpPr>
        <p:spPr/>
        <p:txBody>
          <a:bodyPr/>
          <a:lstStyle/>
          <a:p>
            <a:r>
              <a:rPr lang="en-GB" dirty="0">
                <a:solidFill>
                  <a:srgbClr val="FFFFFF"/>
                </a:solidFill>
                <a:ea typeface="+mj-lt"/>
                <a:cs typeface="+mj-lt"/>
              </a:rPr>
              <a:t>Kanban Board</a:t>
            </a:r>
            <a:endParaRPr lang="en-US" dirty="0"/>
          </a:p>
        </p:txBody>
      </p:sp>
      <p:pic>
        <p:nvPicPr>
          <p:cNvPr id="4" name="Picture 4" descr="A screenshot of a social media post&#10;&#10;Description generated with very high confidence">
            <a:extLst>
              <a:ext uri="{FF2B5EF4-FFF2-40B4-BE49-F238E27FC236}">
                <a16:creationId xmlns:a16="http://schemas.microsoft.com/office/drawing/2014/main" id="{6445DDC2-4948-48EE-99A6-4BE537BC046F}"/>
              </a:ext>
            </a:extLst>
          </p:cNvPr>
          <p:cNvPicPr>
            <a:picLocks noGrp="1" noChangeAspect="1"/>
          </p:cNvPicPr>
          <p:nvPr>
            <p:ph idx="1"/>
          </p:nvPr>
        </p:nvPicPr>
        <p:blipFill rotWithShape="1">
          <a:blip r:embed="rId2"/>
          <a:srcRect l="809" t="11915" r="8253" b="8085"/>
          <a:stretch/>
        </p:blipFill>
        <p:spPr>
          <a:xfrm>
            <a:off x="706747" y="1361927"/>
            <a:ext cx="10833385" cy="5366378"/>
          </a:xfrm>
        </p:spPr>
      </p:pic>
    </p:spTree>
    <p:extLst>
      <p:ext uri="{BB962C8B-B14F-4D97-AF65-F5344CB8AC3E}">
        <p14:creationId xmlns:p14="http://schemas.microsoft.com/office/powerpoint/2010/main" val="1509994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8A9A8-0800-4764-803B-FDADBBE187C5}"/>
              </a:ext>
            </a:extLst>
          </p:cNvPr>
          <p:cNvSpPr>
            <a:spLocks noGrp="1"/>
          </p:cNvSpPr>
          <p:nvPr>
            <p:ph type="title"/>
          </p:nvPr>
        </p:nvSpPr>
        <p:spPr/>
        <p:txBody>
          <a:bodyPr/>
          <a:lstStyle/>
          <a:p>
            <a:r>
              <a:rPr lang="en-GB" dirty="0"/>
              <a:t>The Finished Product</a:t>
            </a:r>
          </a:p>
        </p:txBody>
      </p:sp>
      <p:pic>
        <p:nvPicPr>
          <p:cNvPr id="4" name="Picture 4" descr="A picture containing clock&#10;&#10;Description generated with very high confidence">
            <a:extLst>
              <a:ext uri="{FF2B5EF4-FFF2-40B4-BE49-F238E27FC236}">
                <a16:creationId xmlns:a16="http://schemas.microsoft.com/office/drawing/2014/main" id="{EE4F9FB7-01E4-4856-AA3B-DE95BE2EA9C1}"/>
              </a:ext>
            </a:extLst>
          </p:cNvPr>
          <p:cNvPicPr>
            <a:picLocks noGrp="1" noChangeAspect="1"/>
          </p:cNvPicPr>
          <p:nvPr>
            <p:ph idx="1"/>
          </p:nvPr>
        </p:nvPicPr>
        <p:blipFill>
          <a:blip r:embed="rId2"/>
          <a:stretch>
            <a:fillRect/>
          </a:stretch>
        </p:blipFill>
        <p:spPr>
          <a:xfrm>
            <a:off x="929385" y="1538803"/>
            <a:ext cx="9801753" cy="4748215"/>
          </a:xfrm>
        </p:spPr>
      </p:pic>
    </p:spTree>
    <p:extLst>
      <p:ext uri="{BB962C8B-B14F-4D97-AF65-F5344CB8AC3E}">
        <p14:creationId xmlns:p14="http://schemas.microsoft.com/office/powerpoint/2010/main" val="2912144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E74E-95BF-476E-99C0-C818BE5772E4}"/>
              </a:ext>
            </a:extLst>
          </p:cNvPr>
          <p:cNvSpPr>
            <a:spLocks noGrp="1"/>
          </p:cNvSpPr>
          <p:nvPr>
            <p:ph type="title"/>
          </p:nvPr>
        </p:nvSpPr>
        <p:spPr/>
        <p:txBody>
          <a:bodyPr/>
          <a:lstStyle/>
          <a:p>
            <a:r>
              <a:rPr lang="en-GB" dirty="0"/>
              <a:t>Website Features - Products</a:t>
            </a:r>
          </a:p>
        </p:txBody>
      </p:sp>
      <p:sp>
        <p:nvSpPr>
          <p:cNvPr id="3" name="Content Placeholder 2">
            <a:extLst>
              <a:ext uri="{FF2B5EF4-FFF2-40B4-BE49-F238E27FC236}">
                <a16:creationId xmlns:a16="http://schemas.microsoft.com/office/drawing/2014/main" id="{006AC9E3-DA2D-4F31-97F0-50060509B1D3}"/>
              </a:ext>
            </a:extLst>
          </p:cNvPr>
          <p:cNvSpPr>
            <a:spLocks noGrp="1"/>
          </p:cNvSpPr>
          <p:nvPr>
            <p:ph idx="1"/>
          </p:nvPr>
        </p:nvSpPr>
        <p:spPr/>
        <p:txBody>
          <a:bodyPr vert="horz" lIns="91440" tIns="45720" rIns="91440" bIns="45720" rtlCol="0" anchor="t">
            <a:normAutofit/>
          </a:bodyPr>
          <a:lstStyle/>
          <a:p>
            <a:r>
              <a:rPr lang="en-GB" dirty="0">
                <a:ea typeface="+mj-lt"/>
                <a:cs typeface="+mj-lt"/>
              </a:rPr>
              <a:t>Filtering and searching products</a:t>
            </a:r>
            <a:endParaRPr lang="en-US" dirty="0"/>
          </a:p>
          <a:p>
            <a:endParaRPr lang="en-GB" dirty="0">
              <a:ea typeface="+mj-lt"/>
              <a:cs typeface="+mj-lt"/>
            </a:endParaRPr>
          </a:p>
          <a:p>
            <a:r>
              <a:rPr lang="en-GB" dirty="0">
                <a:ea typeface="+mj-lt"/>
                <a:cs typeface="+mj-lt"/>
              </a:rPr>
              <a:t>Sort products by price etc</a:t>
            </a:r>
          </a:p>
          <a:p>
            <a:endParaRPr lang="en-GB" dirty="0">
              <a:ea typeface="+mj-lt"/>
              <a:cs typeface="+mj-lt"/>
            </a:endParaRPr>
          </a:p>
          <a:p>
            <a:r>
              <a:rPr lang="en-GB" dirty="0">
                <a:ea typeface="+mj-lt"/>
                <a:cs typeface="+mj-lt"/>
              </a:rPr>
              <a:t>Create new manufacturer </a:t>
            </a:r>
          </a:p>
          <a:p>
            <a:endParaRPr lang="en-GB" dirty="0">
              <a:ea typeface="+mj-lt"/>
              <a:cs typeface="+mj-lt"/>
            </a:endParaRPr>
          </a:p>
          <a:p>
            <a:r>
              <a:rPr lang="en-GB" dirty="0">
                <a:ea typeface="+mj-lt"/>
                <a:cs typeface="+mj-lt"/>
              </a:rPr>
              <a:t>Create new product (only letting jpeg or </a:t>
            </a:r>
            <a:r>
              <a:rPr lang="en-GB" dirty="0" err="1">
                <a:ea typeface="+mj-lt"/>
                <a:cs typeface="+mj-lt"/>
              </a:rPr>
              <a:t>png</a:t>
            </a:r>
            <a:r>
              <a:rPr lang="en-GB" dirty="0">
                <a:ea typeface="+mj-lt"/>
                <a:cs typeface="+mj-lt"/>
              </a:rPr>
              <a:t> image)</a:t>
            </a:r>
          </a:p>
          <a:p>
            <a:endParaRPr lang="en-GB" dirty="0">
              <a:ea typeface="+mj-lt"/>
              <a:cs typeface="+mj-lt"/>
            </a:endParaRPr>
          </a:p>
          <a:p>
            <a:r>
              <a:rPr lang="en-GB" dirty="0">
                <a:ea typeface="+mj-lt"/>
                <a:cs typeface="+mj-lt"/>
              </a:rPr>
              <a:t>Show a product with no or low stock</a:t>
            </a:r>
          </a:p>
          <a:p>
            <a:endParaRPr lang="en-GB" dirty="0">
              <a:ea typeface="+mj-lt"/>
              <a:cs typeface="+mj-lt"/>
            </a:endParaRPr>
          </a:p>
          <a:p>
            <a:endParaRPr lang="en-GB" dirty="0">
              <a:ea typeface="+mj-lt"/>
              <a:cs typeface="+mj-lt"/>
            </a:endParaRPr>
          </a:p>
          <a:p>
            <a:pPr marL="0" indent="0">
              <a:buNone/>
            </a:pPr>
            <a:endParaRPr lang="en-GB" dirty="0"/>
          </a:p>
          <a:p>
            <a:endParaRPr lang="en-GB" dirty="0"/>
          </a:p>
        </p:txBody>
      </p:sp>
    </p:spTree>
    <p:extLst>
      <p:ext uri="{BB962C8B-B14F-4D97-AF65-F5344CB8AC3E}">
        <p14:creationId xmlns:p14="http://schemas.microsoft.com/office/powerpoint/2010/main" val="3226532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E74E-95BF-476E-99C0-C818BE5772E4}"/>
              </a:ext>
            </a:extLst>
          </p:cNvPr>
          <p:cNvSpPr>
            <a:spLocks noGrp="1"/>
          </p:cNvSpPr>
          <p:nvPr>
            <p:ph type="title"/>
          </p:nvPr>
        </p:nvSpPr>
        <p:spPr/>
        <p:txBody>
          <a:bodyPr/>
          <a:lstStyle/>
          <a:p>
            <a:r>
              <a:rPr lang="en-GB" dirty="0"/>
              <a:t>Website Features - Accounts</a:t>
            </a:r>
          </a:p>
        </p:txBody>
      </p:sp>
      <p:sp>
        <p:nvSpPr>
          <p:cNvPr id="3" name="Content Placeholder 2">
            <a:extLst>
              <a:ext uri="{FF2B5EF4-FFF2-40B4-BE49-F238E27FC236}">
                <a16:creationId xmlns:a16="http://schemas.microsoft.com/office/drawing/2014/main" id="{006AC9E3-DA2D-4F31-97F0-50060509B1D3}"/>
              </a:ext>
            </a:extLst>
          </p:cNvPr>
          <p:cNvSpPr>
            <a:spLocks noGrp="1"/>
          </p:cNvSpPr>
          <p:nvPr>
            <p:ph idx="1"/>
          </p:nvPr>
        </p:nvSpPr>
        <p:spPr/>
        <p:txBody>
          <a:bodyPr vert="horz" lIns="91440" tIns="45720" rIns="91440" bIns="45720" rtlCol="0" anchor="t">
            <a:normAutofit/>
          </a:bodyPr>
          <a:lstStyle/>
          <a:p>
            <a:r>
              <a:rPr lang="en-GB" dirty="0"/>
              <a:t>Registering (check password matches and is in right format and email is not in use)</a:t>
            </a:r>
          </a:p>
          <a:p>
            <a:endParaRPr lang="en-GB" dirty="0"/>
          </a:p>
          <a:p>
            <a:r>
              <a:rPr lang="en-GB" dirty="0">
                <a:ea typeface="+mj-lt"/>
                <a:cs typeface="+mj-lt"/>
              </a:rPr>
              <a:t>Features for a normal user</a:t>
            </a:r>
          </a:p>
          <a:p>
            <a:endParaRPr lang="en-GB" dirty="0">
              <a:ea typeface="+mj-lt"/>
              <a:cs typeface="+mj-lt"/>
            </a:endParaRPr>
          </a:p>
          <a:p>
            <a:r>
              <a:rPr lang="en-GB" dirty="0">
                <a:ea typeface="+mj-lt"/>
                <a:cs typeface="+mj-lt"/>
              </a:rPr>
              <a:t>Buying premium</a:t>
            </a:r>
          </a:p>
          <a:p>
            <a:endParaRPr lang="en-GB" dirty="0"/>
          </a:p>
          <a:p>
            <a:r>
              <a:rPr lang="en-GB" dirty="0">
                <a:ea typeface="+mj-lt"/>
                <a:cs typeface="+mj-lt"/>
              </a:rPr>
              <a:t>Edit account details and password</a:t>
            </a:r>
          </a:p>
          <a:p>
            <a:endParaRPr lang="en-GB" dirty="0"/>
          </a:p>
          <a:p>
            <a:r>
              <a:rPr lang="en-GB" dirty="0"/>
              <a:t>Delete Account</a:t>
            </a:r>
          </a:p>
        </p:txBody>
      </p:sp>
    </p:spTree>
    <p:extLst>
      <p:ext uri="{BB962C8B-B14F-4D97-AF65-F5344CB8AC3E}">
        <p14:creationId xmlns:p14="http://schemas.microsoft.com/office/powerpoint/2010/main" val="32329482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19</Slides>
  <Notes>0</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Ion</vt:lpstr>
      <vt:lpstr>Zacamo - .Net Solo Project</vt:lpstr>
      <vt:lpstr>Roadmap</vt:lpstr>
      <vt:lpstr>Organisation</vt:lpstr>
      <vt:lpstr>UML – Use Case Diagram</vt:lpstr>
      <vt:lpstr>UML – Class Diagram</vt:lpstr>
      <vt:lpstr>Kanban Board</vt:lpstr>
      <vt:lpstr>The Finished Product</vt:lpstr>
      <vt:lpstr>Website Features - Products</vt:lpstr>
      <vt:lpstr>Website Features - Accounts</vt:lpstr>
      <vt:lpstr>Website Features - Basket</vt:lpstr>
      <vt:lpstr>Website Features - Other</vt:lpstr>
      <vt:lpstr>The code</vt:lpstr>
      <vt:lpstr>Entity Framework - Code First</vt:lpstr>
      <vt:lpstr>WCF</vt:lpstr>
      <vt:lpstr>ASP .Net</vt:lpstr>
      <vt:lpstr>Testing </vt:lpstr>
      <vt:lpstr>Further Updates</vt:lpstr>
      <vt:lpstr>Reflection</vt:lpstr>
      <vt:lpstr>Reflection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566</cp:revision>
  <dcterms:created xsi:type="dcterms:W3CDTF">2020-04-30T17:37:07Z</dcterms:created>
  <dcterms:modified xsi:type="dcterms:W3CDTF">2020-05-06T18:12:32Z</dcterms:modified>
</cp:coreProperties>
</file>

<file path=docProps/thumbnail.jpeg>
</file>